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7" r:id="rId4"/>
    <p:sldId id="265" r:id="rId5"/>
    <p:sldId id="271" r:id="rId6"/>
    <p:sldId id="270" r:id="rId7"/>
    <p:sldId id="273" r:id="rId8"/>
    <p:sldId id="274" r:id="rId9"/>
    <p:sldId id="266" r:id="rId10"/>
    <p:sldId id="267" r:id="rId11"/>
    <p:sldId id="268" r:id="rId12"/>
  </p:sldIdLst>
  <p:sldSz cx="18288000" cy="10287000"/>
  <p:notesSz cx="6858000" cy="9144000"/>
  <p:embeddedFontLst>
    <p:embeddedFont>
      <p:font typeface="29LT Adir Semi-Bold" panose="020B0604020202020204" charset="-78"/>
      <p:regular r:id="rId13"/>
    </p:embeddedFont>
    <p:embeddedFont>
      <p:font typeface="Glacial Indifference Bold" panose="020B0604020202020204" charset="0"/>
      <p:regular r:id="rId14"/>
    </p:embeddedFont>
    <p:embeddedFont>
      <p:font typeface="Grand Cru S Bold" panose="020B0604020202020204" charset="0"/>
      <p:regular r:id="rId15"/>
    </p:embeddedFont>
    <p:embeddedFont>
      <p:font typeface="Grand Cru S Medium" panose="020B0604020202020204" charset="0"/>
      <p:regular r:id="rId16"/>
    </p:embeddedFont>
    <p:embeddedFont>
      <p:font typeface="Questrial" pitchFamily="2" charset="0"/>
      <p:regular r:id="rId17"/>
    </p:embeddedFont>
    <p:embeddedFont>
      <p:font typeface="TT Norms" panose="020B0604020202020204" charset="0"/>
      <p:regular r:id="rId18"/>
    </p:embeddedFont>
    <p:embeddedFont>
      <p:font typeface="TT Phobos Inlin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2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sv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://www.data.gov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0" y="3733552"/>
            <a:ext cx="9086119" cy="225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 dirty="0">
                <a:solidFill>
                  <a:srgbClr val="0F232D"/>
                </a:solidFill>
                <a:latin typeface="TT Phobos Inline"/>
              </a:rPr>
              <a:t>Was it a big deal even...</a:t>
            </a:r>
          </a:p>
        </p:txBody>
      </p:sp>
      <p:sp>
        <p:nvSpPr>
          <p:cNvPr id="3" name="Freeform 3"/>
          <p:cNvSpPr/>
          <p:nvPr/>
        </p:nvSpPr>
        <p:spPr>
          <a:xfrm>
            <a:off x="4581442" y="7424451"/>
            <a:ext cx="5238292" cy="4133488"/>
          </a:xfrm>
          <a:custGeom>
            <a:avLst/>
            <a:gdLst/>
            <a:ahLst/>
            <a:cxnLst/>
            <a:rect l="l" t="t" r="r" b="b"/>
            <a:pathLst>
              <a:path w="5238292" h="4133488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856942" y="5910802"/>
            <a:ext cx="9932636" cy="4376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F232D"/>
                </a:solidFill>
                <a:latin typeface="TT Norms"/>
              </a:rPr>
              <a:t>Since the Pandemic rapidly evolved contradictions took place immediately. 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F232D"/>
                </a:solidFill>
                <a:latin typeface="TT Norms"/>
              </a:rPr>
              <a:t>Many people were not getting enough attention in treating other deadly respiratory illnesses other then COVID-19…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F232D"/>
                </a:solidFill>
                <a:latin typeface="TT Norms"/>
              </a:rPr>
              <a:t>Nowadays we have plenty of data around it to study.</a:t>
            </a:r>
          </a:p>
        </p:txBody>
      </p:sp>
      <p:sp>
        <p:nvSpPr>
          <p:cNvPr id="5" name="Freeform 5"/>
          <p:cNvSpPr/>
          <p:nvPr/>
        </p:nvSpPr>
        <p:spPr>
          <a:xfrm>
            <a:off x="-1246818" y="-943727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2660165"/>
            <a:ext cx="6828241" cy="536016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CE604D18-6B83-8EFF-EF2E-82400FCAC200}"/>
              </a:ext>
            </a:extLst>
          </p:cNvPr>
          <p:cNvSpPr txBox="1"/>
          <p:nvPr/>
        </p:nvSpPr>
        <p:spPr>
          <a:xfrm>
            <a:off x="0" y="9183201"/>
            <a:ext cx="9897659" cy="579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7826" lvl="1" algn="just">
              <a:lnSpc>
                <a:spcPts val="4900"/>
              </a:lnSpc>
            </a:pPr>
            <a:r>
              <a:rPr lang="en-US" sz="2800" dirty="0">
                <a:solidFill>
                  <a:srgbClr val="0F232D"/>
                </a:solidFill>
                <a:latin typeface="TT Norms"/>
              </a:rPr>
              <a:t>Luiza Novytska. Class DA 621, UNLV, 2024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03406FA-F650-38B5-403A-042F770F8D51}"/>
              </a:ext>
            </a:extLst>
          </p:cNvPr>
          <p:cNvSpPr txBox="1"/>
          <p:nvPr/>
        </p:nvSpPr>
        <p:spPr>
          <a:xfrm>
            <a:off x="1330995" y="964908"/>
            <a:ext cx="16129629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2800" dirty="0">
                <a:solidFill>
                  <a:srgbClr val="0F232D"/>
                </a:solidFill>
                <a:latin typeface="TT Phobos Inline"/>
              </a:rPr>
              <a:t>Project Name:</a:t>
            </a:r>
          </a:p>
          <a:p>
            <a:pPr algn="r"/>
            <a:r>
              <a:rPr lang="en-US" sz="2800" dirty="0">
                <a:solidFill>
                  <a:srgbClr val="0F232D"/>
                </a:solidFill>
                <a:latin typeface="TT Phobos Inline"/>
              </a:rPr>
              <a:t>Comparison of death cases reported in different states of the USA</a:t>
            </a:r>
          </a:p>
          <a:p>
            <a:pPr algn="r"/>
            <a:r>
              <a:rPr lang="en-US" sz="2800" dirty="0">
                <a:solidFill>
                  <a:srgbClr val="0F232D"/>
                </a:solidFill>
                <a:latin typeface="TT Phobos Inline"/>
              </a:rPr>
              <a:t> for Influenza, Pneumonia, and COVID-19,</a:t>
            </a:r>
          </a:p>
          <a:p>
            <a:pPr algn="r"/>
            <a:r>
              <a:rPr lang="en-US" sz="2800" dirty="0">
                <a:solidFill>
                  <a:srgbClr val="0F232D"/>
                </a:solidFill>
                <a:latin typeface="TT Phobos Inline"/>
              </a:rPr>
              <a:t>between 2020 and 2023 for different age groups.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692119" y="2217297"/>
            <a:ext cx="11824408" cy="169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261310"/>
                </a:solidFill>
                <a:latin typeface="Grand Cru S Bold"/>
              </a:rPr>
              <a:t>Conclusions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27224" y="4827055"/>
            <a:ext cx="1028340" cy="1028340"/>
            <a:chOff x="0" y="0"/>
            <a:chExt cx="1371120" cy="137112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61310"/>
                  </a:solidFill>
                  <a:latin typeface="29LT Adir Semi-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69524" y="4827055"/>
            <a:ext cx="1028340" cy="1028340"/>
            <a:chOff x="0" y="0"/>
            <a:chExt cx="1371120" cy="137112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61310"/>
                  </a:solidFill>
                  <a:latin typeface="29LT Adir Semi-Bold"/>
                </a:rPr>
                <a:t>02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02643" y="6154165"/>
            <a:ext cx="4404952" cy="24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261310"/>
                </a:solidFill>
                <a:latin typeface="Questrial"/>
              </a:rPr>
              <a:t>According to the graphs and statistics, COVID-19 was bringing almost double numbers of deaths among other respiratory illness.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46551" y="6128769"/>
            <a:ext cx="4438025" cy="196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261310"/>
                </a:solidFill>
                <a:latin typeface="Questrial"/>
              </a:rPr>
              <a:t>The 3 most effected by COVID-19 and Pneumonia locations were New York City, California and Florida.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967288" y="4827055"/>
            <a:ext cx="1028340" cy="1028340"/>
            <a:chOff x="0" y="0"/>
            <a:chExt cx="1371120" cy="137112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61310"/>
                  </a:solidFill>
                  <a:latin typeface="29LT Adir Semi-Bold"/>
                </a:rPr>
                <a:t>03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022751" y="6128769"/>
            <a:ext cx="4438025" cy="24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261310"/>
                </a:solidFill>
                <a:latin typeface="Questrial"/>
              </a:rPr>
              <a:t>The least effected by COVID-19 and Pneumonia areas were Alaska, Hawaii and Vermont.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261310"/>
              </a:solidFill>
              <a:latin typeface="Questrial"/>
            </a:endParaRPr>
          </a:p>
        </p:txBody>
      </p:sp>
      <p:sp>
        <p:nvSpPr>
          <p:cNvPr id="28" name="Freeform 28"/>
          <p:cNvSpPr/>
          <p:nvPr/>
        </p:nvSpPr>
        <p:spPr>
          <a:xfrm rot="-8378249">
            <a:off x="11360085" y="2122780"/>
            <a:ext cx="5389795" cy="2652629"/>
          </a:xfrm>
          <a:custGeom>
            <a:avLst/>
            <a:gdLst/>
            <a:ahLst/>
            <a:cxnLst/>
            <a:rect l="l" t="t" r="r" b="b"/>
            <a:pathLst>
              <a:path w="5389795" h="2652629">
                <a:moveTo>
                  <a:pt x="0" y="0"/>
                </a:moveTo>
                <a:lnTo>
                  <a:pt x="5389795" y="0"/>
                </a:lnTo>
                <a:lnTo>
                  <a:pt x="5389795" y="2652629"/>
                </a:lnTo>
                <a:lnTo>
                  <a:pt x="0" y="2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3471444" y="1858803"/>
            <a:ext cx="3490725" cy="4102440"/>
          </a:xfrm>
          <a:custGeom>
            <a:avLst/>
            <a:gdLst/>
            <a:ahLst/>
            <a:cxnLst/>
            <a:rect l="l" t="t" r="r" b="b"/>
            <a:pathLst>
              <a:path w="3490725" h="4102440">
                <a:moveTo>
                  <a:pt x="0" y="0"/>
                </a:moveTo>
                <a:lnTo>
                  <a:pt x="3490725" y="0"/>
                </a:lnTo>
                <a:lnTo>
                  <a:pt x="3490725" y="4102440"/>
                </a:lnTo>
                <a:lnTo>
                  <a:pt x="0" y="410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34" t="-4432" r="-16589" b="-58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3878630">
            <a:off x="4342326" y="1471233"/>
            <a:ext cx="2034541" cy="1667625"/>
          </a:xfrm>
          <a:custGeom>
            <a:avLst/>
            <a:gdLst/>
            <a:ahLst/>
            <a:cxnLst/>
            <a:rect l="l" t="t" r="r" b="b"/>
            <a:pathLst>
              <a:path w="2034541" h="1667625">
                <a:moveTo>
                  <a:pt x="0" y="0"/>
                </a:moveTo>
                <a:lnTo>
                  <a:pt x="2034541" y="0"/>
                </a:lnTo>
                <a:lnTo>
                  <a:pt x="2034541" y="1667624"/>
                </a:lnTo>
                <a:lnTo>
                  <a:pt x="0" y="1667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719178" y="6467075"/>
            <a:ext cx="4242992" cy="2681983"/>
          </a:xfrm>
          <a:custGeom>
            <a:avLst/>
            <a:gdLst/>
            <a:ahLst/>
            <a:cxnLst/>
            <a:rect l="l" t="t" r="r" b="b"/>
            <a:pathLst>
              <a:path w="4242992" h="2681983">
                <a:moveTo>
                  <a:pt x="0" y="0"/>
                </a:moveTo>
                <a:lnTo>
                  <a:pt x="4242991" y="0"/>
                </a:lnTo>
                <a:lnTo>
                  <a:pt x="4242991" y="2681983"/>
                </a:lnTo>
                <a:lnTo>
                  <a:pt x="0" y="2681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04" t="-21252" r="-5503" b="-23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118086" y="3118717"/>
            <a:ext cx="8374502" cy="365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9"/>
              </a:lnSpc>
            </a:pPr>
            <a:r>
              <a:rPr lang="en-US" sz="14100" dirty="0">
                <a:solidFill>
                  <a:srgbClr val="261310"/>
                </a:solidFill>
                <a:latin typeface="Grand Cru S Bold"/>
              </a:rPr>
              <a:t>Thank</a:t>
            </a:r>
          </a:p>
          <a:p>
            <a:pPr algn="ctr">
              <a:lnSpc>
                <a:spcPts val="13959"/>
              </a:lnSpc>
            </a:pPr>
            <a:r>
              <a:rPr lang="en-US" sz="14100" dirty="0">
                <a:solidFill>
                  <a:srgbClr val="261310"/>
                </a:solidFill>
                <a:latin typeface="Grand Cru S Bold"/>
              </a:rPr>
              <a:t>you!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1882" y="1858803"/>
            <a:ext cx="3502854" cy="6816969"/>
          </a:xfrm>
          <a:custGeom>
            <a:avLst/>
            <a:gdLst/>
            <a:ahLst/>
            <a:cxnLst/>
            <a:rect l="l" t="t" r="r" b="b"/>
            <a:pathLst>
              <a:path w="3502854" h="6816969">
                <a:moveTo>
                  <a:pt x="0" y="0"/>
                </a:moveTo>
                <a:lnTo>
                  <a:pt x="3502854" y="0"/>
                </a:lnTo>
                <a:lnTo>
                  <a:pt x="3502854" y="6816969"/>
                </a:lnTo>
                <a:lnTo>
                  <a:pt x="0" y="6816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9025787">
            <a:off x="10195987" y="1460182"/>
            <a:ext cx="2972937" cy="1463154"/>
          </a:xfrm>
          <a:custGeom>
            <a:avLst/>
            <a:gdLst/>
            <a:ahLst/>
            <a:cxnLst/>
            <a:rect l="l" t="t" r="r" b="b"/>
            <a:pathLst>
              <a:path w="2972937" h="1463154">
                <a:moveTo>
                  <a:pt x="0" y="0"/>
                </a:moveTo>
                <a:lnTo>
                  <a:pt x="2972937" y="0"/>
                </a:lnTo>
                <a:lnTo>
                  <a:pt x="2972937" y="1463153"/>
                </a:lnTo>
                <a:lnTo>
                  <a:pt x="0" y="1463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452173" y="6929670"/>
            <a:ext cx="7706329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61310"/>
                </a:solidFill>
                <a:latin typeface="Glacial Indifference Bold"/>
              </a:rPr>
              <a:t>Should you have any questions, please reach out to Luiza Novytska at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61310"/>
                </a:solidFill>
                <a:latin typeface="Glacial Indifference Bold"/>
              </a:rPr>
              <a:t>novytska@unlv.nevada.edu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2094425" y="2314126"/>
            <a:ext cx="7713366" cy="282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0"/>
              </a:lnSpc>
            </a:pPr>
            <a:r>
              <a:rPr lang="en-US" sz="9353" dirty="0">
                <a:solidFill>
                  <a:srgbClr val="261310"/>
                </a:solidFill>
                <a:latin typeface="Grand Cru S Medium"/>
              </a:rPr>
              <a:t>Project</a:t>
            </a:r>
          </a:p>
          <a:p>
            <a:pPr>
              <a:lnSpc>
                <a:spcPts val="11130"/>
              </a:lnSpc>
            </a:pPr>
            <a:r>
              <a:rPr lang="en-US" sz="9353" dirty="0">
                <a:solidFill>
                  <a:srgbClr val="261310"/>
                </a:solidFill>
                <a:latin typeface="Grand Cru S Medium"/>
              </a:rPr>
              <a:t>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4425" y="5357831"/>
            <a:ext cx="7430575" cy="328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70"/>
              </a:lnSpc>
            </a:pPr>
            <a:r>
              <a:rPr lang="en-US" sz="2621" dirty="0">
                <a:solidFill>
                  <a:srgbClr val="261310"/>
                </a:solidFill>
                <a:latin typeface="Questrial"/>
              </a:rPr>
              <a:t>3 most severe and life-threatening respiratory illnesses are under our attention today:</a:t>
            </a:r>
          </a:p>
          <a:p>
            <a:pPr algn="ctr">
              <a:lnSpc>
                <a:spcPts val="3670"/>
              </a:lnSpc>
            </a:pP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Questrial"/>
              </a:rPr>
              <a:t>Influenza, Pneumonia and COVID-19</a:t>
            </a:r>
          </a:p>
          <a:p>
            <a:pPr>
              <a:lnSpc>
                <a:spcPts val="3670"/>
              </a:lnSpc>
            </a:pPr>
            <a:r>
              <a:rPr lang="en-US" sz="2621" dirty="0">
                <a:solidFill>
                  <a:srgbClr val="261310"/>
                </a:solidFill>
                <a:latin typeface="Questrial"/>
              </a:rPr>
              <a:t>They all put together into one data report “Provisional death counts for influenza, pneumonia and COVID-19” for years 2020 - 23, presented by the Federal website </a:t>
            </a:r>
            <a:r>
              <a:rPr lang="en-US" sz="2621" dirty="0">
                <a:solidFill>
                  <a:srgbClr val="261310"/>
                </a:solidFill>
                <a:latin typeface="Questrial"/>
                <a:hlinkClick r:id="rId2"/>
              </a:rPr>
              <a:t>www.data.gov</a:t>
            </a:r>
            <a:r>
              <a:rPr lang="en-US" sz="2621" dirty="0">
                <a:solidFill>
                  <a:srgbClr val="261310"/>
                </a:solidFill>
                <a:latin typeface="Questrial"/>
              </a:rPr>
              <a:t>.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0139662" y="6936929"/>
            <a:ext cx="6363890" cy="1306929"/>
          </a:xfrm>
          <a:custGeom>
            <a:avLst/>
            <a:gdLst/>
            <a:ahLst/>
            <a:cxnLst/>
            <a:rect l="l" t="t" r="r" b="b"/>
            <a:pathLst>
              <a:path w="6363890" h="1306929">
                <a:moveTo>
                  <a:pt x="0" y="0"/>
                </a:moveTo>
                <a:lnTo>
                  <a:pt x="6363890" y="0"/>
                </a:lnTo>
                <a:lnTo>
                  <a:pt x="6363890" y="1306929"/>
                </a:lnTo>
                <a:lnTo>
                  <a:pt x="0" y="1306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139662" y="3793177"/>
            <a:ext cx="2881126" cy="2585251"/>
          </a:xfrm>
          <a:custGeom>
            <a:avLst/>
            <a:gdLst/>
            <a:ahLst/>
            <a:cxnLst/>
            <a:rect l="l" t="t" r="r" b="b"/>
            <a:pathLst>
              <a:path w="2881126" h="2585251">
                <a:moveTo>
                  <a:pt x="0" y="0"/>
                </a:moveTo>
                <a:lnTo>
                  <a:pt x="2881126" y="0"/>
                </a:lnTo>
                <a:lnTo>
                  <a:pt x="2881126" y="2585251"/>
                </a:lnTo>
                <a:lnTo>
                  <a:pt x="0" y="25852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325588" y="2304601"/>
            <a:ext cx="3378330" cy="4119505"/>
          </a:xfrm>
          <a:custGeom>
            <a:avLst/>
            <a:gdLst/>
            <a:ahLst/>
            <a:cxnLst/>
            <a:rect l="l" t="t" r="r" b="b"/>
            <a:pathLst>
              <a:path w="3378330" h="4119505">
                <a:moveTo>
                  <a:pt x="0" y="0"/>
                </a:moveTo>
                <a:lnTo>
                  <a:pt x="3378330" y="0"/>
                </a:lnTo>
                <a:lnTo>
                  <a:pt x="3378330" y="4119505"/>
                </a:lnTo>
                <a:lnTo>
                  <a:pt x="0" y="41195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036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984344" y="5067300"/>
            <a:ext cx="5592777" cy="462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7"/>
              </a:lnSpc>
            </a:pPr>
            <a:endParaRPr lang="en-US" sz="2790" dirty="0">
              <a:solidFill>
                <a:srgbClr val="261310"/>
              </a:solidFill>
              <a:latin typeface="Questrial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3505200" y="1576186"/>
            <a:ext cx="7713366" cy="282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0"/>
              </a:lnSpc>
            </a:pPr>
            <a:r>
              <a:rPr lang="en-US" sz="9353" dirty="0">
                <a:solidFill>
                  <a:srgbClr val="261310"/>
                </a:solidFill>
                <a:latin typeface="Grand Cru S Medium"/>
              </a:rPr>
              <a:t>Project</a:t>
            </a:r>
          </a:p>
          <a:p>
            <a:pPr>
              <a:lnSpc>
                <a:spcPts val="11130"/>
              </a:lnSpc>
            </a:pPr>
            <a:r>
              <a:rPr lang="en-US" sz="9353" dirty="0">
                <a:solidFill>
                  <a:srgbClr val="261310"/>
                </a:solidFill>
                <a:latin typeface="Grand Cru S Medium"/>
              </a:rPr>
              <a:t>Scope</a:t>
            </a:r>
          </a:p>
        </p:txBody>
      </p:sp>
      <p:sp>
        <p:nvSpPr>
          <p:cNvPr id="12" name="TextBox 10"/>
          <p:cNvSpPr txBox="1"/>
          <p:nvPr/>
        </p:nvSpPr>
        <p:spPr>
          <a:xfrm>
            <a:off x="3555067" y="4967322"/>
            <a:ext cx="8077200" cy="3795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70"/>
              </a:lnSpc>
            </a:pPr>
            <a:r>
              <a:rPr lang="en-US" sz="2621" dirty="0">
                <a:solidFill>
                  <a:srgbClr val="261310"/>
                </a:solidFill>
                <a:latin typeface="Questrial"/>
              </a:rPr>
              <a:t>Using Python programming language to:</a:t>
            </a:r>
          </a:p>
          <a:p>
            <a:pPr>
              <a:lnSpc>
                <a:spcPts val="3670"/>
              </a:lnSpc>
            </a:pPr>
            <a:r>
              <a:rPr lang="en-US" sz="2621" dirty="0">
                <a:solidFill>
                  <a:srgbClr val="261310"/>
                </a:solidFill>
                <a:latin typeface="Questrial"/>
              </a:rPr>
              <a:t>1) plot 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Questrial"/>
              </a:rPr>
              <a:t>3 independent graphs </a:t>
            </a:r>
            <a:r>
              <a:rPr lang="en-US" sz="2621" dirty="0">
                <a:solidFill>
                  <a:srgbClr val="261310"/>
                </a:solidFill>
                <a:latin typeface="Questrial"/>
              </a:rPr>
              <a:t>to see the trends of COVID-19, Influenza and Pneumonia through the years.</a:t>
            </a:r>
          </a:p>
          <a:p>
            <a:pPr>
              <a:lnSpc>
                <a:spcPts val="3670"/>
              </a:lnSpc>
            </a:pPr>
            <a:r>
              <a:rPr lang="en-US" sz="2621" dirty="0">
                <a:solidFill>
                  <a:srgbClr val="261310"/>
                </a:solidFill>
                <a:latin typeface="Questrial"/>
              </a:rPr>
              <a:t>2) 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Questrial"/>
              </a:rPr>
              <a:t>combine</a:t>
            </a:r>
            <a:r>
              <a:rPr lang="en-US" sz="2621" dirty="0">
                <a:solidFill>
                  <a:srgbClr val="261310"/>
                </a:solidFill>
                <a:latin typeface="Questrial"/>
              </a:rPr>
              <a:t> them in one graph for visual comparison.</a:t>
            </a:r>
          </a:p>
          <a:p>
            <a:pPr>
              <a:lnSpc>
                <a:spcPts val="3670"/>
              </a:lnSpc>
            </a:pPr>
            <a:r>
              <a:rPr lang="en-US" sz="2621" dirty="0">
                <a:solidFill>
                  <a:srgbClr val="261310"/>
                </a:solidFill>
                <a:latin typeface="Questrial"/>
              </a:rPr>
              <a:t>3) provide with 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Questrial"/>
              </a:rPr>
              <a:t>bar chart </a:t>
            </a:r>
            <a:r>
              <a:rPr lang="en-US" sz="2621" dirty="0">
                <a:solidFill>
                  <a:srgbClr val="261310"/>
                </a:solidFill>
                <a:latin typeface="Questrial"/>
              </a:rPr>
              <a:t>according to each US state.</a:t>
            </a:r>
          </a:p>
          <a:p>
            <a:pPr>
              <a:lnSpc>
                <a:spcPts val="3670"/>
              </a:lnSpc>
            </a:pPr>
            <a:r>
              <a:rPr lang="en-US" sz="2621" dirty="0">
                <a:solidFill>
                  <a:srgbClr val="261310"/>
                </a:solidFill>
                <a:latin typeface="Questrial"/>
              </a:rPr>
              <a:t>Provide 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Questrial"/>
              </a:rPr>
              <a:t>statistics</a:t>
            </a:r>
            <a:r>
              <a:rPr lang="en-US" sz="2621" dirty="0">
                <a:solidFill>
                  <a:srgbClr val="261310"/>
                </a:solidFill>
                <a:latin typeface="Questrial"/>
              </a:rPr>
              <a:t> data and conclusions along.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D179BED2-E39E-3ACD-915F-06831962B796}"/>
              </a:ext>
            </a:extLst>
          </p:cNvPr>
          <p:cNvSpPr/>
          <p:nvPr/>
        </p:nvSpPr>
        <p:spPr>
          <a:xfrm>
            <a:off x="11965403" y="2916102"/>
            <a:ext cx="3490725" cy="4102440"/>
          </a:xfrm>
          <a:custGeom>
            <a:avLst/>
            <a:gdLst/>
            <a:ahLst/>
            <a:cxnLst/>
            <a:rect l="l" t="t" r="r" b="b"/>
            <a:pathLst>
              <a:path w="3490725" h="4102440">
                <a:moveTo>
                  <a:pt x="0" y="0"/>
                </a:moveTo>
                <a:lnTo>
                  <a:pt x="3490725" y="0"/>
                </a:lnTo>
                <a:lnTo>
                  <a:pt x="3490725" y="4102440"/>
                </a:lnTo>
                <a:lnTo>
                  <a:pt x="0" y="410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34" t="-4432" r="-16589" b="-586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036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465093" y="919359"/>
            <a:ext cx="15819569" cy="140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9"/>
              </a:lnSpc>
            </a:pPr>
            <a:r>
              <a:rPr lang="en-US" sz="6600" dirty="0">
                <a:solidFill>
                  <a:srgbClr val="261310"/>
                </a:solidFill>
                <a:latin typeface="Grand Cru S Bold"/>
              </a:rPr>
              <a:t>1.1) Analyzing results for COVID-19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344" y="5067300"/>
            <a:ext cx="5592777" cy="462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7"/>
              </a:lnSpc>
            </a:pPr>
            <a:endParaRPr lang="en-US" sz="2790" dirty="0">
              <a:solidFill>
                <a:srgbClr val="261310"/>
              </a:solidFill>
              <a:latin typeface="Questrial"/>
            </a:endParaRPr>
          </a:p>
        </p:txBody>
      </p:sp>
      <p:pic>
        <p:nvPicPr>
          <p:cNvPr id="15" name="Picture 14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DBDFD2F4-7A55-C403-AC52-F07BC1FAB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93" y="3034702"/>
            <a:ext cx="11235308" cy="5515249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64980338-ED61-7DA7-0E65-0894BA3177CC}"/>
              </a:ext>
            </a:extLst>
          </p:cNvPr>
          <p:cNvSpPr txBox="1"/>
          <p:nvPr/>
        </p:nvSpPr>
        <p:spPr>
          <a:xfrm>
            <a:off x="12515824" y="3181771"/>
            <a:ext cx="2446920" cy="2126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Mean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5757</a:t>
            </a: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Median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3239</a:t>
            </a: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Mode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[0.0, 6.0, 2194.0]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6D70401-5DB3-C2C4-6B4D-4966CA55BB19}"/>
              </a:ext>
            </a:extLst>
          </p:cNvPr>
          <p:cNvSpPr txBox="1"/>
          <p:nvPr/>
        </p:nvSpPr>
        <p:spPr>
          <a:xfrm>
            <a:off x="14478000" y="3194666"/>
            <a:ext cx="2590800" cy="2485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Range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25974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IQR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6454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0D5084DC-3EF5-FD85-6EBF-47323BA937A9}"/>
              </a:ext>
            </a:extLst>
          </p:cNvPr>
          <p:cNvSpPr txBox="1"/>
          <p:nvPr/>
        </p:nvSpPr>
        <p:spPr>
          <a:xfrm>
            <a:off x="12555903" y="6352680"/>
            <a:ext cx="2446920" cy="2126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Variance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Population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36102375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Sample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36283794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5FE4097B-8544-4DD7-09E3-27E31B1CC6EB}"/>
              </a:ext>
            </a:extLst>
          </p:cNvPr>
          <p:cNvSpPr txBox="1"/>
          <p:nvPr/>
        </p:nvSpPr>
        <p:spPr>
          <a:xfrm>
            <a:off x="14478000" y="6347383"/>
            <a:ext cx="2526847" cy="2126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SD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Population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6008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Sample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6023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036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914400" y="820137"/>
            <a:ext cx="16230600" cy="140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9"/>
              </a:lnSpc>
            </a:pPr>
            <a:r>
              <a:rPr lang="en-US" sz="6600" dirty="0">
                <a:solidFill>
                  <a:srgbClr val="261310"/>
                </a:solidFill>
                <a:latin typeface="Grand Cru S Bold"/>
              </a:rPr>
              <a:t>1.2) Analyzing results for Pneumonia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344" y="5067300"/>
            <a:ext cx="5592777" cy="462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7"/>
              </a:lnSpc>
            </a:pPr>
            <a:endParaRPr lang="en-US" sz="2790" dirty="0">
              <a:solidFill>
                <a:srgbClr val="261310"/>
              </a:solidFill>
              <a:latin typeface="Questrial"/>
            </a:endParaRPr>
          </a:p>
        </p:txBody>
      </p:sp>
      <p:pic>
        <p:nvPicPr>
          <p:cNvPr id="13" name="Picture 12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6FC7184F-40B9-B477-DE82-C3803283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43" y="3215271"/>
            <a:ext cx="11260482" cy="5527607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8A7BAC9-1D5E-ACC9-EA8E-BC29502D4F54}"/>
              </a:ext>
            </a:extLst>
          </p:cNvPr>
          <p:cNvSpPr txBox="1"/>
          <p:nvPr/>
        </p:nvSpPr>
        <p:spPr>
          <a:xfrm>
            <a:off x="12463825" y="3123198"/>
            <a:ext cx="2902567" cy="2485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Mean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5895</a:t>
            </a: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Median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4534</a:t>
            </a: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Mode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[3810.0]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0ACEE-FF4C-379C-4E8C-40DE495F883F}"/>
              </a:ext>
            </a:extLst>
          </p:cNvPr>
          <p:cNvSpPr txBox="1"/>
          <p:nvPr/>
        </p:nvSpPr>
        <p:spPr>
          <a:xfrm>
            <a:off x="14663493" y="3128495"/>
            <a:ext cx="2421164" cy="2485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Range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15450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IQR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3662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6761ED4C-C0C6-CCFF-212D-1F753E1EAD93}"/>
              </a:ext>
            </a:extLst>
          </p:cNvPr>
          <p:cNvSpPr txBox="1"/>
          <p:nvPr/>
        </p:nvSpPr>
        <p:spPr>
          <a:xfrm>
            <a:off x="12709822" y="6228483"/>
            <a:ext cx="2421165" cy="2126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Variance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Population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11150872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Sample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11206906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9503F4-1255-6BF5-C1CC-A46D13FC4A9A}"/>
              </a:ext>
            </a:extLst>
          </p:cNvPr>
          <p:cNvSpPr txBox="1"/>
          <p:nvPr/>
        </p:nvSpPr>
        <p:spPr>
          <a:xfrm>
            <a:off x="14760707" y="6228837"/>
            <a:ext cx="2421164" cy="2485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SD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Population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3339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Sample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3347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293273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036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509625" y="681588"/>
            <a:ext cx="15268747" cy="140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9"/>
              </a:lnSpc>
            </a:pPr>
            <a:r>
              <a:rPr lang="en-US" sz="6600" dirty="0">
                <a:solidFill>
                  <a:srgbClr val="261310"/>
                </a:solidFill>
                <a:latin typeface="Grand Cru S Bold"/>
              </a:rPr>
              <a:t>1.3)Analyzing results for Influenza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344" y="5067300"/>
            <a:ext cx="5592777" cy="462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7"/>
              </a:lnSpc>
            </a:pPr>
            <a:endParaRPr lang="en-US" sz="2790" dirty="0">
              <a:solidFill>
                <a:srgbClr val="261310"/>
              </a:solidFill>
              <a:latin typeface="Questrial"/>
            </a:endParaRPr>
          </a:p>
        </p:txBody>
      </p:sp>
      <p:pic>
        <p:nvPicPr>
          <p:cNvPr id="12" name="Picture 11" descr="A graph showing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AF36561-7A73-7A1B-4A0A-268E55F13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77200"/>
            <a:ext cx="11441307" cy="5616371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45D12F39-5D5B-FC8B-1A0D-6A3921E7F0C0}"/>
              </a:ext>
            </a:extLst>
          </p:cNvPr>
          <p:cNvSpPr txBox="1"/>
          <p:nvPr/>
        </p:nvSpPr>
        <p:spPr>
          <a:xfrm>
            <a:off x="12905151" y="3703432"/>
            <a:ext cx="4404952" cy="396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261310"/>
                </a:solidFill>
                <a:latin typeface="Questrial"/>
              </a:rPr>
              <a:t>According to this graph, Influenza has insignificant numbers compared to  COVID-19. At most is a little more than 1000 people. Which putting it out of competition for statistics and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154824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036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2057400" y="919359"/>
            <a:ext cx="13944600" cy="145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9"/>
              </a:lnSpc>
              <a:spcBef>
                <a:spcPct val="0"/>
              </a:spcBef>
            </a:pPr>
            <a:r>
              <a:rPr lang="en-US" sz="8000" dirty="0">
                <a:solidFill>
                  <a:srgbClr val="261310"/>
                </a:solidFill>
                <a:latin typeface="Grand Cru S Bold"/>
              </a:rPr>
              <a:t>2) Combined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344" y="5067300"/>
            <a:ext cx="5592777" cy="462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7"/>
              </a:lnSpc>
            </a:pPr>
            <a:endParaRPr lang="en-US" sz="2790" dirty="0">
              <a:solidFill>
                <a:srgbClr val="261310"/>
              </a:solidFill>
              <a:latin typeface="Questrial"/>
            </a:endParaRPr>
          </a:p>
        </p:txBody>
      </p:sp>
      <p:pic>
        <p:nvPicPr>
          <p:cNvPr id="12" name="Picture 11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49EA87E4-6FE8-95C7-BEA6-0AC3F559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393" y="2374309"/>
            <a:ext cx="14045212" cy="68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7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036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2057400" y="919359"/>
            <a:ext cx="13944600" cy="145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9"/>
              </a:lnSpc>
              <a:spcBef>
                <a:spcPct val="0"/>
              </a:spcBef>
            </a:pPr>
            <a:r>
              <a:rPr lang="en-US" sz="8000" dirty="0">
                <a:solidFill>
                  <a:srgbClr val="261310"/>
                </a:solidFill>
                <a:latin typeface="Grand Cru S Bold"/>
              </a:rPr>
              <a:t>Affected states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344" y="5067300"/>
            <a:ext cx="5592777" cy="462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7"/>
              </a:lnSpc>
            </a:pPr>
            <a:endParaRPr lang="en-US" sz="2790" dirty="0">
              <a:solidFill>
                <a:srgbClr val="261310"/>
              </a:solidFill>
              <a:latin typeface="Questrial"/>
            </a:endParaRPr>
          </a:p>
        </p:txBody>
      </p:sp>
      <p:pic>
        <p:nvPicPr>
          <p:cNvPr id="13" name="Picture 1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46B030F-511F-4D5E-290A-42D6CFEC0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58" y="2126727"/>
            <a:ext cx="15190483" cy="74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371061" y="1273570"/>
            <a:ext cx="6856441" cy="432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4"/>
              </a:lnSpc>
            </a:pPr>
            <a:r>
              <a:rPr lang="en-US" sz="7200" dirty="0">
                <a:solidFill>
                  <a:srgbClr val="261310"/>
                </a:solidFill>
                <a:latin typeface="Grand Cru S Bold"/>
              </a:rPr>
              <a:t>Stat Analysis</a:t>
            </a:r>
          </a:p>
          <a:p>
            <a:pPr algn="ctr">
              <a:lnSpc>
                <a:spcPts val="11514"/>
              </a:lnSpc>
            </a:pPr>
            <a:r>
              <a:rPr lang="en-US" sz="7200" dirty="0">
                <a:solidFill>
                  <a:srgbClr val="261310"/>
                </a:solidFill>
                <a:latin typeface="Grand Cru S Bold"/>
              </a:rPr>
              <a:t>COVID-19 vs Pneumonia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37419" y="1288342"/>
            <a:ext cx="3666348" cy="428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Mean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COVID-19 is         5757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Pneumonia is      5895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Median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COVID-19 is         3239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Pneumonia is       4534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Mode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COVID-19 is     [0.0, 6.0, 2194.0]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Pneumonia is                  [3810.0]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80416" y="2137167"/>
            <a:ext cx="3666348" cy="320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Range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COVID-19 is          25974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Pneumonia is       15450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IQR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COVID-19 is          6454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Pneumonia is         3662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831157" y="5322238"/>
            <a:ext cx="5677971" cy="3665382"/>
          </a:xfrm>
          <a:custGeom>
            <a:avLst/>
            <a:gdLst/>
            <a:ahLst/>
            <a:cxnLst/>
            <a:rect l="l" t="t" r="r" b="b"/>
            <a:pathLst>
              <a:path w="5677971" h="3665382">
                <a:moveTo>
                  <a:pt x="0" y="0"/>
                </a:moveTo>
                <a:lnTo>
                  <a:pt x="5677971" y="0"/>
                </a:lnTo>
                <a:lnTo>
                  <a:pt x="5677971" y="3665382"/>
                </a:lnTo>
                <a:lnTo>
                  <a:pt x="0" y="3665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05" t="-19922" r="-6714" b="-226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8865589" y="6116532"/>
            <a:ext cx="3666348" cy="2844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Variance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Population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COVID-19 is            36102375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Pneumonia is         11150872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Sample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COVID-19 is            36283794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Pneumonia is         11206906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10168" y="6116532"/>
            <a:ext cx="3666348" cy="320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SD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Population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COVID-19 is            6008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Pneumonia is          3339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  <a:p>
            <a:pPr algn="ctr">
              <a:lnSpc>
                <a:spcPts val="2750"/>
              </a:lnSpc>
            </a:pPr>
            <a:r>
              <a:rPr lang="en-US" sz="1964" b="1" dirty="0">
                <a:solidFill>
                  <a:srgbClr val="261310"/>
                </a:solidFill>
                <a:latin typeface="Questrial"/>
              </a:rPr>
              <a:t>Sample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COVID-19 is            6023</a:t>
            </a:r>
          </a:p>
          <a:p>
            <a:pPr algn="ctr">
              <a:lnSpc>
                <a:spcPts val="2750"/>
              </a:lnSpc>
            </a:pPr>
            <a:r>
              <a:rPr lang="en-US" sz="1964" dirty="0">
                <a:solidFill>
                  <a:srgbClr val="261310"/>
                </a:solidFill>
                <a:latin typeface="Questrial"/>
              </a:rPr>
              <a:t>Pneumonia is          3347</a:t>
            </a:r>
          </a:p>
          <a:p>
            <a:pPr algn="ctr">
              <a:lnSpc>
                <a:spcPts val="2750"/>
              </a:lnSpc>
            </a:pPr>
            <a:endParaRPr lang="en-US" sz="1964" dirty="0">
              <a:solidFill>
                <a:srgbClr val="261310"/>
              </a:solidFill>
              <a:latin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</TotalTime>
  <Words>466</Words>
  <Application>Microsoft Office PowerPoint</Application>
  <PresentationFormat>Custom</PresentationFormat>
  <Paragraphs>120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TT Phobos Inline</vt:lpstr>
      <vt:lpstr>Grand Cru S Medium</vt:lpstr>
      <vt:lpstr>TT Norms</vt:lpstr>
      <vt:lpstr>29LT Adir Semi-Bold</vt:lpstr>
      <vt:lpstr>Grand Cru S Bold</vt:lpstr>
      <vt:lpstr>Questrial</vt:lpstr>
      <vt:lpstr>Arial</vt:lpstr>
      <vt:lpstr>Calibri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luiza novytska</cp:lastModifiedBy>
  <cp:revision>18</cp:revision>
  <dcterms:created xsi:type="dcterms:W3CDTF">2006-08-16T00:00:00Z</dcterms:created>
  <dcterms:modified xsi:type="dcterms:W3CDTF">2024-05-02T21:03:41Z</dcterms:modified>
  <dc:identifier>DAGDdLtLLPQ</dc:identifier>
</cp:coreProperties>
</file>